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2" r:id="rId3"/>
    <p:sldId id="281" r:id="rId4"/>
    <p:sldId id="285" r:id="rId5"/>
    <p:sldId id="296" r:id="rId6"/>
    <p:sldId id="297" r:id="rId7"/>
    <p:sldId id="298" r:id="rId8"/>
    <p:sldId id="301" r:id="rId9"/>
    <p:sldId id="300" r:id="rId10"/>
    <p:sldId id="284" r:id="rId11"/>
    <p:sldId id="303" r:id="rId12"/>
    <p:sldId id="270" r:id="rId13"/>
    <p:sldId id="257" r:id="rId14"/>
    <p:sldId id="258" r:id="rId15"/>
    <p:sldId id="259" r:id="rId16"/>
    <p:sldId id="260" r:id="rId17"/>
    <p:sldId id="26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768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6" autoAdjust="0"/>
    <p:restoredTop sz="80625" autoAdjust="0"/>
  </p:normalViewPr>
  <p:slideViewPr>
    <p:cSldViewPr snapToGrid="0">
      <p:cViewPr>
        <p:scale>
          <a:sx n="123" d="100"/>
          <a:sy n="123" d="100"/>
        </p:scale>
        <p:origin x="133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92CD7-223A-4562-B28C-934348C38991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E2E5C-B883-40A8-AFB7-36D7E84DF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4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more on proteomics in athletes</a:t>
            </a:r>
          </a:p>
          <a:p>
            <a:r>
              <a:rPr lang="en-US" dirty="0"/>
              <a:t>Look at Luminex v. soma</a:t>
            </a:r>
          </a:p>
          <a:p>
            <a:r>
              <a:rPr lang="en-US" dirty="0"/>
              <a:t>Internal standard</a:t>
            </a:r>
          </a:p>
          <a:p>
            <a:r>
              <a:rPr lang="en-US" dirty="0"/>
              <a:t>Correlation within existing data (Ethan?)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6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dafb55d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dafb55d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dafb55d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dafb55d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https://www.facebook.com/photo/?</a:t>
            </a:r>
            <a:r>
              <a:rPr lang="en-US" dirty="0" err="1"/>
              <a:t>fbid</a:t>
            </a:r>
            <a:r>
              <a:rPr lang="en-US" dirty="0"/>
              <a:t>=352123836698885&amp;set=pb.100057038156800.-2207520000..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https://www.researchgate.net/publication/49689994_Aptamer-Based_Multiplexed_Proteomic_Technology_for_Biomarker_Discovery/figures?lo=1&amp;utm_source=google&amp;utm_medium=organic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https://musculoskeletalkey.com/stress-fractures-of-the-tibia/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09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9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1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E2E5C-B883-40A8-AFB7-36D7E84DFC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7EB3-220F-489B-BB20-2C599CF1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4CE82-2C5A-46AF-86AF-489797899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EFFA-6D95-447D-8C74-FE4D51D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B645B-89FB-419C-A8D1-FC9B34D7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4B762-FE42-4157-94A1-D70AB595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C2DE-79C4-415B-ABC8-75ABB0D3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42D0F-5616-4F09-88FB-172A9CB9D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FA24A-5DC1-4F85-9F52-4E8D5E77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99686-7FEF-4C2F-AF2C-EC67C4C0B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05ECE-597D-4FF8-83C4-D17A6937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5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E84B4-DF6E-43C0-B749-AAE2FA252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FD1C5-74C4-4D2A-A5FA-62F29D455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B5B2D-C1CD-4D25-A2B2-029AE527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2BF18-6FA7-42A9-9F86-8E849AE1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46234-8254-42BF-A4EC-328784F7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6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030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B4E48-FFFE-4845-AF13-42537725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C186-5FDD-49E0-909F-075CE023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7AE6F-A162-4D2F-BA4C-2133E2D4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2A88-C204-4DBA-ACA9-6FF6230C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52DC-663A-4140-904D-4A88AAC8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68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384D-ACD4-4E45-965C-06C8D4E7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3AAAD-995F-4CE7-A079-34A845915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99278-1617-45AA-ABA9-0EB4E9B2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38859-9625-43C4-B2D9-E376FB9A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B88C5-D63D-4D12-BFAE-3218C7A1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9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9A58-F8CD-425E-8B45-C39A0A5B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269B-1A4F-44D1-A27C-042030934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5C9A8-4D8E-49E4-99D3-D47B3295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CE982-C63D-4B71-8E85-F977E1F3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F2B6F-2EA7-4265-9A61-8D542160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2A095-4F4F-4652-BCBC-5B106CD5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3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41CF-EAD8-4497-B540-982D87D5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AF436-8DDF-4C37-ACB9-C5BB08EB6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76D02-D031-47F3-BA7D-7DD799D5F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0537E-7C72-4638-A6D4-28659FD2F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52C0B-7F78-42B8-B0A2-7A037BFDD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EC1D6-6794-48FE-93A7-7A96B224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888B2-0303-47DB-BB12-DCAB0E18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783D2-2233-4366-9EC1-C80FE184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1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688D-7C8B-4610-88F4-ED0E1C63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8B0B6-F15E-481A-B57F-3F7BC55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1344-7D40-4F54-83F5-343A297F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2251-6F7C-4FC1-8A6F-EDF94742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2F65F-C7B4-4855-845E-DFD9C4C9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7D1A4-A660-46C2-9704-3396655D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0596A-59D2-4A08-9546-13C11AD9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8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8F05-4992-4F32-8405-3C06257C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5184-4630-448B-9948-5AC990B4D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69FB3-1DA4-4CD8-A52B-84AE71DDA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D2339-47FA-486C-85D2-CF05919F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98CA9-571D-4867-BE6B-9722928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B33FE-1B3A-4AFA-96AA-EC86E9F7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8F91-969B-47F2-9EAC-F3E3DAD5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D2E50-FAF0-43F9-9614-AA25CED54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54B7B-4E78-4CC2-A497-2BB96BA2E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17FFF-796B-4986-8144-AC9CD3A5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163EE-689F-4AA1-A5B5-1EF2827D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257A0-526B-44E6-9AD0-3E328CE1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E69A6-9654-455A-8FDB-172F43DD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AAD62-C6E5-4908-9D13-10CA1ECC6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4587D-21C5-4717-91A7-870EB6DED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4D201-BE5B-47FF-A616-9DDE9F8554A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FAE1-A130-48CA-AFC6-1787ABA64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53F52-46C7-4C4C-B27E-43C248BA1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F1A57-56EE-42AF-AA89-BF4E811A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3AE7-DA0D-4BE8-B6B6-C880FA9B8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Somalogic</a:t>
            </a:r>
            <a:r>
              <a:rPr lang="en-US" dirty="0"/>
              <a:t> Selection Panel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63333-CCF1-4B21-B4F5-B6A92B0B1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9650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3159937" y="1439825"/>
            <a:ext cx="3271254" cy="3271254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3136637" y="1408011"/>
            <a:ext cx="3307118" cy="3307118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3136637" y="1408011"/>
            <a:ext cx="3307118" cy="3307118"/>
          </a:xfrm>
          <a:prstGeom prst="ellipse">
            <a:avLst/>
          </a:prstGeom>
          <a:solidFill>
            <a:srgbClr val="768AA5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810325" y="1987954"/>
            <a:ext cx="2038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C88473"/>
                </a:solidFill>
              </a:rPr>
              <a:t>Combined Inflammation/ Immune Response</a:t>
            </a:r>
          </a:p>
          <a:p>
            <a:pPr lvl="0" algn="r"/>
            <a:r>
              <a:rPr lang="en-US" dirty="0">
                <a:solidFill>
                  <a:srgbClr val="C88473"/>
                </a:solidFill>
              </a:rPr>
              <a:t>AND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Metabolic Disease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AND</a:t>
            </a:r>
          </a:p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Bone Healing</a:t>
            </a:r>
          </a:p>
          <a:p>
            <a:pPr algn="r"/>
            <a:endParaRPr lang="en-US" dirty="0">
              <a:solidFill>
                <a:srgbClr val="797979"/>
              </a:solidFill>
            </a:endParaRPr>
          </a:p>
          <a:p>
            <a:pPr lvl="0" algn="r"/>
            <a:endParaRPr lang="en-US" dirty="0">
              <a:solidFill>
                <a:srgbClr val="C8847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4360663" y="2876904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1327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8CF044-65CB-D448-BDD6-9E81ED8A819A}"/>
              </a:ext>
            </a:extLst>
          </p:cNvPr>
          <p:cNvSpPr/>
          <p:nvPr/>
        </p:nvSpPr>
        <p:spPr>
          <a:xfrm>
            <a:off x="5928454" y="131627"/>
            <a:ext cx="2087774" cy="2087774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D8618-290C-3841-AC9D-34304B4B89F6}"/>
              </a:ext>
            </a:extLst>
          </p:cNvPr>
          <p:cNvSpPr/>
          <p:nvPr/>
        </p:nvSpPr>
        <p:spPr>
          <a:xfrm>
            <a:off x="6761955" y="2219401"/>
            <a:ext cx="1811650" cy="1811650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210931-4CBF-1A4E-B184-D2688A5EAC47}"/>
              </a:ext>
            </a:extLst>
          </p:cNvPr>
          <p:cNvSpPr/>
          <p:nvPr/>
        </p:nvSpPr>
        <p:spPr>
          <a:xfrm>
            <a:off x="6011954" y="3971361"/>
            <a:ext cx="1598584" cy="1598584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39929-193F-954D-B1F8-1AE3A3A82496}"/>
              </a:ext>
            </a:extLst>
          </p:cNvPr>
          <p:cNvSpPr txBox="1"/>
          <p:nvPr/>
        </p:nvSpPr>
        <p:spPr>
          <a:xfrm>
            <a:off x="6381713" y="4585987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49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C1A3D-F7AA-D640-AC2C-F96D0A574212}"/>
              </a:ext>
            </a:extLst>
          </p:cNvPr>
          <p:cNvSpPr txBox="1"/>
          <p:nvPr/>
        </p:nvSpPr>
        <p:spPr>
          <a:xfrm>
            <a:off x="7277042" y="2976542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92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9D416-A7A1-5444-A52A-4BBCC9DB4F21}"/>
              </a:ext>
            </a:extLst>
          </p:cNvPr>
          <p:cNvSpPr txBox="1"/>
          <p:nvPr/>
        </p:nvSpPr>
        <p:spPr>
          <a:xfrm>
            <a:off x="6542808" y="990848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05221E-8B5E-5049-AFBD-566DAC00EBB0}"/>
              </a:ext>
            </a:extLst>
          </p:cNvPr>
          <p:cNvSpPr/>
          <p:nvPr/>
        </p:nvSpPr>
        <p:spPr>
          <a:xfrm>
            <a:off x="4747391" y="4983612"/>
            <a:ext cx="1343631" cy="1343631"/>
          </a:xfrm>
          <a:prstGeom prst="ellipse">
            <a:avLst/>
          </a:prstGeom>
          <a:solidFill>
            <a:srgbClr val="548235">
              <a:alpha val="65098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A5AD0-B7FA-3F49-83D8-D46AE7E61485}"/>
              </a:ext>
            </a:extLst>
          </p:cNvPr>
          <p:cNvSpPr txBox="1"/>
          <p:nvPr/>
        </p:nvSpPr>
        <p:spPr>
          <a:xfrm>
            <a:off x="5115941" y="5470762"/>
            <a:ext cx="60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BBC7E-047B-A94C-B782-C2197A2EE09A}"/>
              </a:ext>
            </a:extLst>
          </p:cNvPr>
          <p:cNvSpPr txBox="1"/>
          <p:nvPr/>
        </p:nvSpPr>
        <p:spPr>
          <a:xfrm>
            <a:off x="8170945" y="802628"/>
            <a:ext cx="203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958766"/>
                </a:solidFill>
              </a:rPr>
              <a:t>Bone Related or of Interest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6DE7B-8F4F-D54F-9324-3258609E2A85}"/>
              </a:ext>
            </a:extLst>
          </p:cNvPr>
          <p:cNvSpPr txBox="1"/>
          <p:nvPr/>
        </p:nvSpPr>
        <p:spPr>
          <a:xfrm>
            <a:off x="8747635" y="2663561"/>
            <a:ext cx="3033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3500"/>
                </a:solidFill>
              </a:rPr>
              <a:t>Inflammatory Serum markers from patients associated with chronic pain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83BB1-9B27-C84E-B6DC-0679BA5E3265}"/>
              </a:ext>
            </a:extLst>
          </p:cNvPr>
          <p:cNvSpPr txBox="1"/>
          <p:nvPr/>
        </p:nvSpPr>
        <p:spPr>
          <a:xfrm>
            <a:off x="7824383" y="4528698"/>
            <a:ext cx="272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Previous association longevity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2C5A57-64AD-A949-AED5-247A17796C7B}"/>
              </a:ext>
            </a:extLst>
          </p:cNvPr>
          <p:cNvSpPr txBox="1"/>
          <p:nvPr/>
        </p:nvSpPr>
        <p:spPr>
          <a:xfrm>
            <a:off x="6107200" y="5855473"/>
            <a:ext cx="319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Luminex Kits</a:t>
            </a:r>
          </a:p>
          <a:p>
            <a:pPr lvl="0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(Immune Cytokine Panel)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6A0A02-8B7E-384F-9D78-AF5D2708F64D}"/>
              </a:ext>
            </a:extLst>
          </p:cNvPr>
          <p:cNvSpPr/>
          <p:nvPr/>
        </p:nvSpPr>
        <p:spPr>
          <a:xfrm>
            <a:off x="3613847" y="5363115"/>
            <a:ext cx="973623" cy="973623"/>
          </a:xfrm>
          <a:prstGeom prst="ellipse">
            <a:avLst/>
          </a:prstGeom>
          <a:solidFill>
            <a:srgbClr val="7030A0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6A4185-5F52-C74E-8784-41D5AF74F517}"/>
              </a:ext>
            </a:extLst>
          </p:cNvPr>
          <p:cNvSpPr txBox="1"/>
          <p:nvPr/>
        </p:nvSpPr>
        <p:spPr>
          <a:xfrm>
            <a:off x="3767724" y="5687007"/>
            <a:ext cx="60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5C672-6FA7-E546-84A4-CAFA7519ED93}"/>
              </a:ext>
            </a:extLst>
          </p:cNvPr>
          <p:cNvSpPr txBox="1"/>
          <p:nvPr/>
        </p:nvSpPr>
        <p:spPr>
          <a:xfrm>
            <a:off x="2336559" y="5563066"/>
            <a:ext cx="115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7030A0"/>
                </a:solidFill>
              </a:rPr>
              <a:t>Drug Targets</a:t>
            </a:r>
          </a:p>
        </p:txBody>
      </p:sp>
    </p:spTree>
    <p:extLst>
      <p:ext uri="{BB962C8B-B14F-4D97-AF65-F5344CB8AC3E}">
        <p14:creationId xmlns:p14="http://schemas.microsoft.com/office/powerpoint/2010/main" val="418613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5195536" y="1269684"/>
            <a:ext cx="4318630" cy="4318630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5207113" y="1242747"/>
            <a:ext cx="4378870" cy="4378870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5165933" y="1242747"/>
            <a:ext cx="4378870" cy="4378870"/>
          </a:xfrm>
          <a:prstGeom prst="ellipse">
            <a:avLst/>
          </a:prstGeom>
          <a:solidFill>
            <a:srgbClr val="768AA5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1830311" y="2776539"/>
            <a:ext cx="3103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000" dirty="0">
                <a:solidFill>
                  <a:prstClr val="black"/>
                </a:solidFill>
              </a:rPr>
              <a:t>Total SomaLogic Custom Count</a:t>
            </a:r>
          </a:p>
          <a:p>
            <a:pPr lvl="0" algn="r"/>
            <a:r>
              <a:rPr lang="en-US" sz="3000" dirty="0">
                <a:solidFill>
                  <a:srgbClr val="FF0000"/>
                </a:solidFill>
              </a:rPr>
              <a:t>1504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8CF044-65CB-D448-BDD6-9E81ED8A819A}"/>
              </a:ext>
            </a:extLst>
          </p:cNvPr>
          <p:cNvSpPr/>
          <p:nvPr/>
        </p:nvSpPr>
        <p:spPr>
          <a:xfrm>
            <a:off x="5550467" y="1627281"/>
            <a:ext cx="3609801" cy="3609801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D8618-290C-3841-AC9D-34304B4B89F6}"/>
              </a:ext>
            </a:extLst>
          </p:cNvPr>
          <p:cNvSpPr/>
          <p:nvPr/>
        </p:nvSpPr>
        <p:spPr>
          <a:xfrm>
            <a:off x="5830463" y="1907277"/>
            <a:ext cx="3049807" cy="3049807"/>
          </a:xfrm>
          <a:prstGeom prst="ellipse">
            <a:avLst/>
          </a:prstGeom>
          <a:solidFill>
            <a:srgbClr val="C00000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210931-4CBF-1A4E-B184-D2688A5EAC47}"/>
              </a:ext>
            </a:extLst>
          </p:cNvPr>
          <p:cNvSpPr/>
          <p:nvPr/>
        </p:nvSpPr>
        <p:spPr>
          <a:xfrm>
            <a:off x="6256198" y="2333012"/>
            <a:ext cx="2198335" cy="2198335"/>
          </a:xfrm>
          <a:prstGeom prst="ellipse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05221E-8B5E-5049-AFBD-566DAC00EBB0}"/>
              </a:ext>
            </a:extLst>
          </p:cNvPr>
          <p:cNvSpPr/>
          <p:nvPr/>
        </p:nvSpPr>
        <p:spPr>
          <a:xfrm>
            <a:off x="6594407" y="2668863"/>
            <a:ext cx="1520891" cy="1520891"/>
          </a:xfrm>
          <a:prstGeom prst="ellipse">
            <a:avLst/>
          </a:prstGeom>
          <a:solidFill>
            <a:srgbClr val="548235">
              <a:alpha val="65098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6A0A02-8B7E-384F-9D78-AF5D2708F64D}"/>
              </a:ext>
            </a:extLst>
          </p:cNvPr>
          <p:cNvSpPr/>
          <p:nvPr/>
        </p:nvSpPr>
        <p:spPr>
          <a:xfrm>
            <a:off x="6868040" y="2942188"/>
            <a:ext cx="973623" cy="973623"/>
          </a:xfrm>
          <a:prstGeom prst="ellipse">
            <a:avLst/>
          </a:prstGeom>
          <a:solidFill>
            <a:srgbClr val="7030A0">
              <a:alpha val="50000"/>
            </a:srgb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58271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4A0D-13F5-45C0-BF32-00F6EB85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discuss as a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4E47-05F5-485E-8747-5D9C4453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456"/>
            <a:ext cx="11137900" cy="5112687"/>
          </a:xfrm>
        </p:spPr>
        <p:txBody>
          <a:bodyPr>
            <a:normAutofit/>
          </a:bodyPr>
          <a:lstStyle/>
          <a:p>
            <a:r>
              <a:rPr lang="en-US" dirty="0"/>
              <a:t>Option 1: 1500 panel for all samples</a:t>
            </a:r>
          </a:p>
          <a:p>
            <a:pPr lvl="1"/>
            <a:r>
              <a:rPr lang="en-US" dirty="0"/>
              <a:t>IF – then does everyone agree with my selection criteria?</a:t>
            </a:r>
          </a:p>
          <a:p>
            <a:r>
              <a:rPr lang="en-US" dirty="0"/>
              <a:t>Option 2: 7000 for a subset and 1500 (informed by 7000) for the remainder</a:t>
            </a:r>
          </a:p>
          <a:p>
            <a:pPr lvl="1"/>
            <a:r>
              <a:rPr lang="en-US" dirty="0"/>
              <a:t>IF – then which time point does Kristin Popp think is most interesting?</a:t>
            </a:r>
          </a:p>
          <a:p>
            <a:pPr lvl="1"/>
            <a:endParaRPr lang="en-US" dirty="0"/>
          </a:p>
          <a:p>
            <a:r>
              <a:rPr lang="en-US" dirty="0"/>
              <a:t>Details:</a:t>
            </a:r>
          </a:p>
          <a:p>
            <a:pPr lvl="1"/>
            <a:r>
              <a:rPr lang="en-US" dirty="0"/>
              <a:t>Functional continuous variable as outcome variable for regressions (FEA stiffness)</a:t>
            </a:r>
          </a:p>
          <a:p>
            <a:pPr lvl="1"/>
            <a:r>
              <a:rPr lang="en-US" dirty="0"/>
              <a:t>Internal normalization (biologic and synthetic)</a:t>
            </a:r>
          </a:p>
          <a:p>
            <a:pPr lvl="1"/>
            <a:r>
              <a:rPr lang="en-US" dirty="0"/>
              <a:t>Modeling approaches </a:t>
            </a:r>
            <a:r>
              <a:rPr lang="en-US" dirty="0">
                <a:sym typeface="Wingdings" panose="05000000000000000000" pitchFamily="2" charset="2"/>
              </a:rPr>
              <a:t> can we get Mary’s data set to play with? (</a:t>
            </a:r>
            <a:r>
              <a:rPr lang="en-US" dirty="0" err="1">
                <a:sym typeface="Wingdings" panose="05000000000000000000" pitchFamily="2" charset="2"/>
              </a:rPr>
              <a:t>ie</a:t>
            </a:r>
            <a:r>
              <a:rPr lang="en-US" dirty="0">
                <a:sym typeface="Wingdings" panose="05000000000000000000" pitchFamily="2" charset="2"/>
              </a:rPr>
              <a:t>. Ethan)</a:t>
            </a:r>
            <a:endParaRPr lang="en-US" dirty="0"/>
          </a:p>
          <a:p>
            <a:pPr lvl="2"/>
            <a:r>
              <a:rPr lang="en-US" dirty="0" err="1"/>
              <a:t>DataAnalyzer</a:t>
            </a:r>
            <a:endParaRPr lang="en-US" dirty="0"/>
          </a:p>
          <a:p>
            <a:pPr lvl="2"/>
            <a:r>
              <a:rPr lang="en-US" dirty="0"/>
              <a:t>Machine Learning or AI</a:t>
            </a:r>
          </a:p>
        </p:txBody>
      </p:sp>
    </p:spTree>
    <p:extLst>
      <p:ext uri="{BB962C8B-B14F-4D97-AF65-F5344CB8AC3E}">
        <p14:creationId xmlns:p14="http://schemas.microsoft.com/office/powerpoint/2010/main" val="80507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2DE0-44A5-4634-A39B-3B30394B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Popp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719D-7CEF-422A-B49F-ABC5B553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1355271"/>
            <a:ext cx="11114314" cy="5274129"/>
          </a:xfrm>
        </p:spPr>
        <p:txBody>
          <a:bodyPr>
            <a:normAutofit/>
          </a:bodyPr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/>
              <a:t>30 participants * 5 time points = 150 samples</a:t>
            </a:r>
          </a:p>
          <a:p>
            <a:pPr lvl="1"/>
            <a:r>
              <a:rPr lang="en-US" dirty="0"/>
              <a:t>1-1.5 mL aliquots of serum per visit (up to 7 mL) per person</a:t>
            </a:r>
          </a:p>
          <a:p>
            <a:pPr lvl="1"/>
            <a:r>
              <a:rPr lang="en-US" dirty="0" err="1"/>
              <a:t>SomaLogic</a:t>
            </a:r>
            <a:r>
              <a:rPr lang="en-US" dirty="0"/>
              <a:t> needs 130 </a:t>
            </a:r>
            <a:r>
              <a:rPr lang="en-US" dirty="0" err="1"/>
              <a:t>uL</a:t>
            </a:r>
            <a:r>
              <a:rPr lang="en-US" dirty="0"/>
              <a:t> of serum (55 </a:t>
            </a:r>
            <a:r>
              <a:rPr lang="en-US" dirty="0" err="1"/>
              <a:t>uL</a:t>
            </a:r>
            <a:r>
              <a:rPr lang="en-US" dirty="0"/>
              <a:t> will be used, remainder returned)</a:t>
            </a:r>
          </a:p>
          <a:p>
            <a:r>
              <a:rPr lang="en-US" dirty="0"/>
              <a:t>Previous Study</a:t>
            </a:r>
          </a:p>
          <a:p>
            <a:pPr lvl="1"/>
            <a:r>
              <a:rPr lang="en-US" dirty="0"/>
              <a:t>All female athletes with diagnosed tibial stress fracture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Time points:  BL (within 3 weeks of diagnosis); 6, 12, 24 and 52 weeks post injury.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10 experienced a second injury (1 incurred 2 injuries)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Major findings:</a:t>
            </a:r>
          </a:p>
          <a:p>
            <a:pPr lvl="2"/>
            <a:r>
              <a:rPr lang="en-US" dirty="0"/>
              <a:t>BL </a:t>
            </a:r>
            <a:r>
              <a:rPr lang="en-US" dirty="0">
                <a:sym typeface="Wingdings" panose="05000000000000000000" pitchFamily="2" charset="2"/>
              </a:rPr>
              <a:t> 12 w post frac, ↓ total, </a:t>
            </a:r>
            <a:r>
              <a:rPr lang="en-US" dirty="0" err="1">
                <a:sym typeface="Wingdings" panose="05000000000000000000" pitchFamily="2" charset="2"/>
              </a:rPr>
              <a:t>trab</a:t>
            </a:r>
            <a:r>
              <a:rPr lang="en-US" dirty="0">
                <a:sym typeface="Wingdings" panose="05000000000000000000" pitchFamily="2" charset="2"/>
              </a:rPr>
              <a:t>, &amp; cortical </a:t>
            </a:r>
            <a:r>
              <a:rPr lang="en-US" dirty="0" err="1">
                <a:sym typeface="Wingdings" panose="05000000000000000000" pitchFamily="2" charset="2"/>
              </a:rPr>
              <a:t>vBMD</a:t>
            </a:r>
            <a:r>
              <a:rPr lang="en-US" dirty="0">
                <a:sym typeface="Wingdings" panose="05000000000000000000" pitchFamily="2" charset="2"/>
              </a:rPr>
              <a:t> (injured) w/ ↓ total &amp; </a:t>
            </a:r>
            <a:r>
              <a:rPr lang="en-US" dirty="0" err="1">
                <a:sym typeface="Wingdings" panose="05000000000000000000" pitchFamily="2" charset="2"/>
              </a:rPr>
              <a:t>trab</a:t>
            </a:r>
            <a:r>
              <a:rPr lang="en-US" dirty="0">
                <a:sym typeface="Wingdings" panose="05000000000000000000" pitchFamily="2" charset="2"/>
              </a:rPr>
              <a:t> (uninjured)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Restoration at 24 weeks</a:t>
            </a:r>
          </a:p>
          <a:p>
            <a:pPr lvl="2"/>
            <a:r>
              <a:rPr lang="en-US" dirty="0"/>
              <a:t>52 weeks, some exceeded baseline</a:t>
            </a:r>
          </a:p>
          <a:p>
            <a:pPr lvl="2"/>
            <a:r>
              <a:rPr lang="en-US" dirty="0"/>
              <a:t>Subsequent fracture group was younger, later age at menarche, hx of </a:t>
            </a:r>
            <a:r>
              <a:rPr lang="en-US" dirty="0" err="1"/>
              <a:t>prev</a:t>
            </a:r>
            <a:r>
              <a:rPr lang="en-US" dirty="0"/>
              <a:t> </a:t>
            </a:r>
            <a:r>
              <a:rPr lang="en-US" dirty="0" err="1"/>
              <a:t>fx</a:t>
            </a:r>
            <a:r>
              <a:rPr lang="en-US" dirty="0"/>
              <a:t>, </a:t>
            </a:r>
            <a:r>
              <a:rPr lang="en-US" dirty="0">
                <a:sym typeface="Wingdings" panose="05000000000000000000" pitchFamily="2" charset="2"/>
              </a:rPr>
              <a:t>↓ serum 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0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BCDA-A2AC-4F43-9E74-580283D2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Popp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935E-E5AB-4463-9D28-6D47C07A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3129" cy="4667250"/>
          </a:xfrm>
        </p:spPr>
        <p:txBody>
          <a:bodyPr/>
          <a:lstStyle/>
          <a:p>
            <a:r>
              <a:rPr lang="en-US" dirty="0"/>
              <a:t>Health History</a:t>
            </a:r>
          </a:p>
          <a:p>
            <a:pPr lvl="1"/>
            <a:r>
              <a:rPr lang="en-US" dirty="0" err="1"/>
              <a:t>Fx</a:t>
            </a:r>
            <a:r>
              <a:rPr lang="en-US" dirty="0"/>
              <a:t> history</a:t>
            </a:r>
          </a:p>
          <a:p>
            <a:pPr lvl="1"/>
            <a:r>
              <a:rPr lang="en-US" dirty="0"/>
              <a:t>Menstrual status</a:t>
            </a:r>
          </a:p>
          <a:p>
            <a:pPr lvl="1"/>
            <a:r>
              <a:rPr lang="en-US" dirty="0"/>
              <a:t>Contraceptive use</a:t>
            </a:r>
          </a:p>
          <a:p>
            <a:r>
              <a:rPr lang="en-US" dirty="0"/>
              <a:t>Physical activity hx</a:t>
            </a:r>
          </a:p>
          <a:p>
            <a:pPr lvl="2"/>
            <a:r>
              <a:rPr lang="en-US" dirty="0"/>
              <a:t>Weight bearing</a:t>
            </a:r>
          </a:p>
          <a:p>
            <a:pPr lvl="2"/>
            <a:r>
              <a:rPr lang="en-US" dirty="0"/>
              <a:t>Non-weight bearing</a:t>
            </a:r>
          </a:p>
          <a:p>
            <a:pPr lvl="2"/>
            <a:r>
              <a:rPr lang="en-US" dirty="0"/>
              <a:t>All self reported</a:t>
            </a:r>
          </a:p>
          <a:p>
            <a:r>
              <a:rPr lang="en-US" dirty="0"/>
              <a:t>Pain (1-10)</a:t>
            </a:r>
          </a:p>
          <a:p>
            <a:pPr lvl="2"/>
            <a:r>
              <a:rPr lang="en-US" dirty="0"/>
              <a:t>Palpation of the tibia, ambulation and running</a:t>
            </a:r>
          </a:p>
          <a:p>
            <a:pPr lvl="2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9DA492-49B6-45F5-BE8F-1034D43FB648}"/>
              </a:ext>
            </a:extLst>
          </p:cNvPr>
          <p:cNvSpPr txBox="1">
            <a:spLocks/>
          </p:cNvSpPr>
          <p:nvPr/>
        </p:nvSpPr>
        <p:spPr>
          <a:xfrm>
            <a:off x="6460671" y="182562"/>
            <a:ext cx="5557158" cy="6675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Blood Draws</a:t>
            </a:r>
          </a:p>
          <a:p>
            <a:pPr lvl="1"/>
            <a:r>
              <a:rPr lang="en-US" dirty="0"/>
              <a:t>AM fasting</a:t>
            </a:r>
          </a:p>
          <a:p>
            <a:pPr lvl="2"/>
            <a:r>
              <a:rPr lang="en-US" dirty="0"/>
              <a:t>Vitamin D</a:t>
            </a:r>
          </a:p>
          <a:p>
            <a:pPr lvl="2"/>
            <a:r>
              <a:rPr lang="en-US" dirty="0" err="1"/>
              <a:t>PtH</a:t>
            </a:r>
            <a:endParaRPr lang="en-US" dirty="0"/>
          </a:p>
          <a:p>
            <a:pPr lvl="2"/>
            <a:r>
              <a:rPr lang="en-US" dirty="0"/>
              <a:t>Iron</a:t>
            </a:r>
          </a:p>
          <a:p>
            <a:pPr lvl="2"/>
            <a:r>
              <a:rPr lang="en-US" dirty="0"/>
              <a:t>Ferratin</a:t>
            </a:r>
          </a:p>
          <a:p>
            <a:r>
              <a:rPr lang="en-US" dirty="0"/>
              <a:t>Height + Weight + BMI</a:t>
            </a:r>
          </a:p>
          <a:p>
            <a:r>
              <a:rPr lang="en-US" dirty="0"/>
              <a:t>Tibial length (external)</a:t>
            </a:r>
          </a:p>
          <a:p>
            <a:r>
              <a:rPr lang="en-US" dirty="0"/>
              <a:t>DXA (baseline)</a:t>
            </a:r>
          </a:p>
          <a:p>
            <a:pPr lvl="1"/>
            <a:r>
              <a:rPr lang="en-US" dirty="0"/>
              <a:t>Lumbar spine</a:t>
            </a:r>
          </a:p>
          <a:p>
            <a:pPr lvl="1"/>
            <a:r>
              <a:rPr lang="en-US" dirty="0"/>
              <a:t>Femoral neck</a:t>
            </a:r>
          </a:p>
          <a:p>
            <a:pPr lvl="1"/>
            <a:r>
              <a:rPr lang="en-US" dirty="0"/>
              <a:t>Total Hip</a:t>
            </a:r>
          </a:p>
          <a:p>
            <a:r>
              <a:rPr lang="en-US" dirty="0"/>
              <a:t>HR-</a:t>
            </a:r>
            <a:r>
              <a:rPr lang="en-US" dirty="0" err="1"/>
              <a:t>pQCT</a:t>
            </a:r>
            <a:endParaRPr lang="en-US" dirty="0"/>
          </a:p>
          <a:p>
            <a:pPr lvl="1"/>
            <a:r>
              <a:rPr lang="en-US" dirty="0"/>
              <a:t>Cortical </a:t>
            </a:r>
            <a:r>
              <a:rPr lang="en-US" dirty="0" err="1"/>
              <a:t>vBMD</a:t>
            </a:r>
            <a:endParaRPr lang="en-US" dirty="0"/>
          </a:p>
          <a:p>
            <a:pPr lvl="1"/>
            <a:r>
              <a:rPr lang="en-US" dirty="0"/>
              <a:t>Trabecular </a:t>
            </a:r>
            <a:r>
              <a:rPr lang="en-US" dirty="0" err="1"/>
              <a:t>vBMD</a:t>
            </a:r>
            <a:r>
              <a:rPr lang="en-US" dirty="0"/>
              <a:t> + Tb sp., </a:t>
            </a:r>
            <a:r>
              <a:rPr lang="en-US" dirty="0" err="1"/>
              <a:t>th.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Total Area</a:t>
            </a:r>
          </a:p>
          <a:p>
            <a:pPr lvl="1"/>
            <a:r>
              <a:rPr lang="en-US" dirty="0"/>
              <a:t>Cortical Area</a:t>
            </a:r>
          </a:p>
          <a:p>
            <a:pPr lvl="1"/>
            <a:r>
              <a:rPr lang="en-US" dirty="0"/>
              <a:t>Cortical Porosity</a:t>
            </a:r>
          </a:p>
          <a:p>
            <a:pPr lvl="1"/>
            <a:r>
              <a:rPr lang="en-US" dirty="0"/>
              <a:t>FEA </a:t>
            </a:r>
            <a:r>
              <a:rPr lang="en-US" dirty="0">
                <a:sym typeface="Wingdings" panose="05000000000000000000" pitchFamily="2" charset="2"/>
              </a:rPr>
              <a:t> stiffness and failure load (axial compression)</a:t>
            </a:r>
          </a:p>
          <a:p>
            <a:r>
              <a:rPr lang="en-US" dirty="0">
                <a:sym typeface="Wingdings" panose="05000000000000000000" pitchFamily="2" charset="2"/>
              </a:rPr>
              <a:t>Initial analysis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Linear Mixed Model (essentially repeated measures)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7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038FD3A-0384-4A00-A9CF-1E175E7CD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4" y="76913"/>
            <a:ext cx="8175557" cy="65171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F88C6-554B-4EAB-8308-79FB5DF897E2}"/>
              </a:ext>
            </a:extLst>
          </p:cNvPr>
          <p:cNvSpPr txBox="1"/>
          <p:nvPr/>
        </p:nvSpPr>
        <p:spPr>
          <a:xfrm>
            <a:off x="8839280" y="934853"/>
            <a:ext cx="2976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P-values are a comparison of no additional and additional BSI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Additional BSI had: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(~5 years younger)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 menarche (~ 2 years)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Fx</a:t>
            </a:r>
            <a:r>
              <a:rPr lang="en-US" dirty="0"/>
              <a:t> Hx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PTH (~ ½), and slightly elevated (</a:t>
            </a:r>
            <a:r>
              <a:rPr lang="en-US" dirty="0" err="1"/>
              <a:t>n.s</a:t>
            </a:r>
            <a:r>
              <a:rPr lang="en-US" dirty="0"/>
              <a:t>.) Vitamin 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Counterintuitive to BMD decrease (ns)?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 did not see tibial length listed as an outcome in any tables</a:t>
            </a:r>
          </a:p>
        </p:txBody>
      </p:sp>
    </p:spTree>
    <p:extLst>
      <p:ext uri="{BB962C8B-B14F-4D97-AF65-F5344CB8AC3E}">
        <p14:creationId xmlns:p14="http://schemas.microsoft.com/office/powerpoint/2010/main" val="3331042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D3E-5057-4B42-BC64-633BFBBC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hypothesis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4A5B9-CEAC-4FDD-A7CE-DD17F8181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PTH + Vitamin D – altered metabolism and endocrine system</a:t>
            </a:r>
          </a:p>
          <a:p>
            <a:r>
              <a:rPr lang="en-US" dirty="0"/>
              <a:t>Mineral and matrix – since BMD was decreased with injury, but a subset went on to fracture again with no significant change in BMD, could point to non-mineral component of bone (collagen, NCP or hydration)</a:t>
            </a:r>
          </a:p>
          <a:p>
            <a:r>
              <a:rPr lang="en-US" dirty="0"/>
              <a:t>Pain and/or inflammation axis? Endogenous opioid receptors as well as inflammatory cytokines</a:t>
            </a:r>
          </a:p>
          <a:p>
            <a:r>
              <a:rPr lang="en-US" dirty="0"/>
              <a:t>Immune dysregulation</a:t>
            </a:r>
          </a:p>
          <a:p>
            <a:r>
              <a:rPr lang="en-US" dirty="0"/>
              <a:t>Responder/non-responder (non-linear regression analysis)</a:t>
            </a:r>
          </a:p>
          <a:p>
            <a:r>
              <a:rPr lang="en-US" dirty="0"/>
              <a:t>Look at age and exercise only as a backup?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0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2905-8758-41D3-B654-FA4B6249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6698-A280-4705-BAC0-EF3D75E3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analysis/databases</a:t>
            </a:r>
          </a:p>
          <a:p>
            <a:pPr lvl="1"/>
            <a:r>
              <a:rPr lang="en-US" dirty="0"/>
              <a:t>Data storage</a:t>
            </a:r>
          </a:p>
          <a:p>
            <a:r>
              <a:rPr lang="en-US" dirty="0"/>
              <a:t>Internal standard?</a:t>
            </a:r>
          </a:p>
          <a:p>
            <a:r>
              <a:rPr lang="en-US" dirty="0"/>
              <a:t>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189458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8A59B-C522-4C30-870C-AE9042EC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9A98-EAE1-4680-B91B-9B18706E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2192000" cy="143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Wu Tsai Alliance 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3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Bone Stress Injury Working Group</a:t>
            </a:r>
            <a:endParaRPr/>
          </a:p>
          <a:p>
            <a:pPr>
              <a:spcBef>
                <a:spcPts val="0"/>
              </a:spcBef>
            </a:pPr>
            <a:r>
              <a:rPr lang="en" sz="2843"/>
              <a:t>Jan 24, 2022</a:t>
            </a:r>
            <a:endParaRPr sz="2843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467" y="426100"/>
            <a:ext cx="43180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12192000" cy="143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558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Genny Romanowicz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000" b="1" dirty="0"/>
              <a:t>Key Needs (from a clinician or researcher perspective):</a:t>
            </a:r>
            <a:endParaRPr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Our goal is to identify predictive (serum) markers of bone mechanics and/or healing.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000" b="1" dirty="0"/>
              <a:t>Prior Work (including any datasets, if relevant):</a:t>
            </a:r>
            <a:endParaRPr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Non-linear regression models and machine learning algorithms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including bone morphology and tissue quality </a:t>
            </a:r>
            <a:r>
              <a:rPr lang="en-US" sz="2000" dirty="0">
                <a:sym typeface="Wingdings" panose="05000000000000000000" pitchFamily="2" charset="2"/>
              </a:rPr>
              <a:t> mechanics </a:t>
            </a: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3D image evaluation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Mass spectrometry of serum markers and direct measures of bone collagen cross-links.</a:t>
            </a:r>
            <a:endParaRPr sz="2000" dirty="0"/>
          </a:p>
          <a:p>
            <a:pPr marL="0" indent="0">
              <a:spcBef>
                <a:spcPts val="1600"/>
              </a:spcBef>
              <a:buNone/>
            </a:pPr>
            <a:r>
              <a:rPr lang="en" sz="2000" b="1" dirty="0"/>
              <a:t>Planned or Ongoing Projects:</a:t>
            </a:r>
            <a:endParaRPr sz="2000" b="1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New collaboration with Mary </a:t>
            </a:r>
            <a:r>
              <a:rPr lang="en-US" sz="2000" dirty="0" err="1"/>
              <a:t>Bouxsein</a:t>
            </a:r>
            <a:r>
              <a:rPr lang="en-US" sz="2000" dirty="0"/>
              <a:t>, Kristin Popp, &amp; Kathryn Ackerman to analyze serum protein markers for indication of immune, metabolic or hormonal dysregulation in athletes with tibial bone stress injuries.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" sz="2000" b="1" dirty="0"/>
              <a:t>Input/Help Needed: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dirty="0"/>
              <a:t>Any additional serum detectable proteins that may be of interest to this group that we can include in our 1500 protein panel.</a:t>
            </a:r>
            <a:endParaRPr sz="2000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802284" y="148669"/>
            <a:ext cx="4509200" cy="1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 dirty="0"/>
              <a:t>Position: Post-doctoral scholar</a:t>
            </a:r>
            <a:endParaRPr sz="2133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 b="1" dirty="0"/>
              <a:t>Affiliation: University of Oregon</a:t>
            </a:r>
            <a:endParaRPr sz="2133" b="1" dirty="0"/>
          </a:p>
        </p:txBody>
      </p:sp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64B47D75-325E-4629-98DC-8590DA7F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" b="26188"/>
          <a:stretch/>
        </p:blipFill>
        <p:spPr>
          <a:xfrm>
            <a:off x="10750953" y="0"/>
            <a:ext cx="1334814" cy="139399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F2F33C1-C670-4FD4-85F0-B2566344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3" t="14220" r="26244" b="15112"/>
          <a:stretch/>
        </p:blipFill>
        <p:spPr>
          <a:xfrm>
            <a:off x="8598398" y="1468095"/>
            <a:ext cx="1327168" cy="1393990"/>
          </a:xfrm>
          <a:prstGeom prst="rect">
            <a:avLst/>
          </a:prstGeom>
        </p:spPr>
      </p:pic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A6D8C0DA-E3B0-40E4-996A-277AC626A629}"/>
              </a:ext>
            </a:extLst>
          </p:cNvPr>
          <p:cNvSpPr txBox="1">
            <a:spLocks/>
          </p:cNvSpPr>
          <p:nvPr/>
        </p:nvSpPr>
        <p:spPr>
          <a:xfrm>
            <a:off x="9919666" y="1585069"/>
            <a:ext cx="3576682" cy="1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Ethan </a:t>
            </a:r>
            <a:r>
              <a:rPr lang="en-US" sz="2400" b="1" dirty="0" err="1"/>
              <a:t>Dinh</a:t>
            </a: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Position: Knight Campus Undergraduate Scholar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12192000" cy="143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558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Genny Romanowicz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802284" y="148669"/>
            <a:ext cx="4509200" cy="1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2133" b="1" dirty="0"/>
              <a:t>Position: Post-doctoral scholar</a:t>
            </a:r>
            <a:endParaRPr sz="2133" b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33" b="1" dirty="0"/>
              <a:t>Affiliation: University of Oregon</a:t>
            </a:r>
            <a:endParaRPr sz="2133" b="1" dirty="0"/>
          </a:p>
        </p:txBody>
      </p:sp>
      <p:pic>
        <p:nvPicPr>
          <p:cNvPr id="3" name="Picture 2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64B47D75-325E-4629-98DC-8590DA7F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" b="26188"/>
          <a:stretch/>
        </p:blipFill>
        <p:spPr>
          <a:xfrm>
            <a:off x="10750953" y="0"/>
            <a:ext cx="1334814" cy="139399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F2F33C1-C670-4FD4-85F0-B2566344D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3" t="14220" r="26244" b="15112"/>
          <a:stretch/>
        </p:blipFill>
        <p:spPr>
          <a:xfrm>
            <a:off x="8826384" y="1468095"/>
            <a:ext cx="1099182" cy="1154525"/>
          </a:xfrm>
          <a:prstGeom prst="rect">
            <a:avLst/>
          </a:prstGeom>
        </p:spPr>
      </p:pic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A6D8C0DA-E3B0-40E4-996A-277AC626A629}"/>
              </a:ext>
            </a:extLst>
          </p:cNvPr>
          <p:cNvSpPr txBox="1">
            <a:spLocks/>
          </p:cNvSpPr>
          <p:nvPr/>
        </p:nvSpPr>
        <p:spPr>
          <a:xfrm>
            <a:off x="9919666" y="1585069"/>
            <a:ext cx="3576682" cy="1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Ethan </a:t>
            </a:r>
            <a:r>
              <a:rPr lang="en-US" sz="2400" b="1" dirty="0" err="1"/>
              <a:t>Dinh</a:t>
            </a:r>
            <a:endParaRPr lang="en-US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Position: Knight Campus Undergraduate Scholar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900E3-C01A-4DBC-BBAD-BC4B8863DA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88" t="76216" b="4633"/>
          <a:stretch/>
        </p:blipFill>
        <p:spPr>
          <a:xfrm>
            <a:off x="70338" y="1466758"/>
            <a:ext cx="2389035" cy="84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753D1-ECB6-4965-9177-8E8D58100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59" y="3226669"/>
            <a:ext cx="2389035" cy="3631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3BFEE-B051-4D9F-8C98-2DE4393FA8FC}"/>
              </a:ext>
            </a:extLst>
          </p:cNvPr>
          <p:cNvSpPr txBox="1"/>
          <p:nvPr/>
        </p:nvSpPr>
        <p:spPr>
          <a:xfrm>
            <a:off x="70339" y="2350016"/>
            <a:ext cx="2714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/>
              <a:t>Somalogic</a:t>
            </a:r>
            <a:r>
              <a:rPr lang="en-US" sz="1600" b="1" i="1" dirty="0"/>
              <a:t> Aptamer</a:t>
            </a:r>
          </a:p>
          <a:p>
            <a:r>
              <a:rPr lang="en-US" sz="1600" b="1" i="1" dirty="0"/>
              <a:t>Based Protein Analysis </a:t>
            </a:r>
          </a:p>
          <a:p>
            <a:r>
              <a:rPr lang="en-US" sz="1600" b="1" i="1" dirty="0"/>
              <a:t>(1500-7000 analytes)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DD74D-9BED-4217-A322-501BAAE7DF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108"/>
          <a:stretch/>
        </p:blipFill>
        <p:spPr>
          <a:xfrm>
            <a:off x="5030649" y="3746934"/>
            <a:ext cx="1331857" cy="2590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EB777-3ADD-4F3D-95FE-FCDA1C32F0B6}"/>
              </a:ext>
            </a:extLst>
          </p:cNvPr>
          <p:cNvCxnSpPr>
            <a:cxnSpLocks/>
          </p:cNvCxnSpPr>
          <p:nvPr/>
        </p:nvCxnSpPr>
        <p:spPr>
          <a:xfrm>
            <a:off x="2785240" y="5042334"/>
            <a:ext cx="20705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338ADD-6544-41C6-AF86-F0D34C3B2E6E}"/>
              </a:ext>
            </a:extLst>
          </p:cNvPr>
          <p:cNvSpPr txBox="1"/>
          <p:nvPr/>
        </p:nvSpPr>
        <p:spPr>
          <a:xfrm>
            <a:off x="2641614" y="3927961"/>
            <a:ext cx="2389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30 Female Athletes Cohort with Tibial Bone Stress Injury (BSI)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D3E44-C254-4B0A-A3F9-A9207ED0E3FD}"/>
              </a:ext>
            </a:extLst>
          </p:cNvPr>
          <p:cNvSpPr txBox="1"/>
          <p:nvPr/>
        </p:nvSpPr>
        <p:spPr>
          <a:xfrm>
            <a:off x="2785240" y="5233378"/>
            <a:ext cx="238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(10 with BSI reinjury)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3017A0-481D-416C-B821-4E4CCA6AE4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842"/>
          <a:stretch/>
        </p:blipFill>
        <p:spPr>
          <a:xfrm>
            <a:off x="7849004" y="5022901"/>
            <a:ext cx="4243637" cy="16004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21FA9A-4071-4307-BEAD-E249E06DC981}"/>
              </a:ext>
            </a:extLst>
          </p:cNvPr>
          <p:cNvSpPr txBox="1"/>
          <p:nvPr/>
        </p:nvSpPr>
        <p:spPr>
          <a:xfrm>
            <a:off x="9764110" y="6579339"/>
            <a:ext cx="2186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Cheng, et al., PNAS 2021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6C3E0-14AE-4038-A094-118B931289D6}"/>
              </a:ext>
            </a:extLst>
          </p:cNvPr>
          <p:cNvSpPr txBox="1"/>
          <p:nvPr/>
        </p:nvSpPr>
        <p:spPr>
          <a:xfrm>
            <a:off x="2733687" y="5701772"/>
            <a:ext cx="2186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Popp, et al., AJSM 2020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FF5614-BD0E-4C4F-91C6-92E2B8F56EB9}"/>
              </a:ext>
            </a:extLst>
          </p:cNvPr>
          <p:cNvCxnSpPr>
            <a:cxnSpLocks/>
          </p:cNvCxnSpPr>
          <p:nvPr/>
        </p:nvCxnSpPr>
        <p:spPr>
          <a:xfrm>
            <a:off x="6543644" y="5050707"/>
            <a:ext cx="11499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B88980-9DE6-4462-8C7B-4CF18C7814A2}"/>
              </a:ext>
            </a:extLst>
          </p:cNvPr>
          <p:cNvSpPr txBox="1"/>
          <p:nvPr/>
        </p:nvSpPr>
        <p:spPr>
          <a:xfrm>
            <a:off x="3050301" y="1971296"/>
            <a:ext cx="3939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Derive from proteomic study:</a:t>
            </a:r>
          </a:p>
          <a:p>
            <a:pPr marL="285750" indent="-285750">
              <a:buFontTx/>
              <a:buChar char="-"/>
            </a:pPr>
            <a:r>
              <a:rPr lang="en-US" sz="2000" b="1" i="1" dirty="0"/>
              <a:t>Prediction of bone healing</a:t>
            </a:r>
          </a:p>
          <a:p>
            <a:pPr marL="285750" indent="-285750">
              <a:buFontTx/>
              <a:buChar char="-"/>
            </a:pPr>
            <a:r>
              <a:rPr lang="en-US" sz="2000" b="1" i="1" dirty="0"/>
              <a:t>Return-to-play guidelines</a:t>
            </a:r>
          </a:p>
          <a:p>
            <a:pPr marL="285750" indent="-285750">
              <a:buFontTx/>
              <a:buChar char="-"/>
            </a:pPr>
            <a:r>
              <a:rPr lang="en-US" sz="2000" b="1" i="1" dirty="0"/>
              <a:t>Aging processes in young athletes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604C2-C7D4-4119-A0C6-5E3B97AA4EE0}"/>
              </a:ext>
            </a:extLst>
          </p:cNvPr>
          <p:cNvSpPr txBox="1"/>
          <p:nvPr/>
        </p:nvSpPr>
        <p:spPr>
          <a:xfrm>
            <a:off x="2923268" y="1555835"/>
            <a:ext cx="238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7030A0"/>
                </a:solidFill>
              </a:rPr>
              <a:t>Goals: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E45C84-1ACE-47DF-B615-1FCE24DCD201}"/>
              </a:ext>
            </a:extLst>
          </p:cNvPr>
          <p:cNvSpPr txBox="1"/>
          <p:nvPr/>
        </p:nvSpPr>
        <p:spPr>
          <a:xfrm>
            <a:off x="10800974" y="3175666"/>
            <a:ext cx="12505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Guldberg Lab </a:t>
            </a:r>
            <a:r>
              <a:rPr lang="en-US" sz="1400" dirty="0"/>
              <a:t>Predicting bone healing from immune profile and cytokine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58528-549A-41D4-BFA7-AF28F351D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1427" y="2752656"/>
            <a:ext cx="4084801" cy="23506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91EC32-52C6-4B9C-91D0-8EBD47A25CF6}"/>
              </a:ext>
            </a:extLst>
          </p:cNvPr>
          <p:cNvSpPr/>
          <p:nvPr/>
        </p:nvSpPr>
        <p:spPr>
          <a:xfrm>
            <a:off x="2923268" y="1555835"/>
            <a:ext cx="3558159" cy="204667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788174" y="1590448"/>
            <a:ext cx="3271254" cy="3271254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2481172" y="3363016"/>
            <a:ext cx="3147717" cy="3147717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3180815" y="917125"/>
            <a:ext cx="3721852" cy="3686568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877164" y="554402"/>
            <a:ext cx="3093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rgbClr val="C88473"/>
                </a:solidFill>
              </a:rPr>
              <a:t>Inflammation &amp; Immune Response</a:t>
            </a:r>
          </a:p>
          <a:p>
            <a:pPr lvl="0" algn="ctr"/>
            <a:r>
              <a:rPr lang="en-US" dirty="0">
                <a:solidFill>
                  <a:srgbClr val="C88473"/>
                </a:solidFill>
              </a:rPr>
              <a:t>(938)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048D4-C162-B54B-9E92-E47E90B6A4A7}"/>
              </a:ext>
            </a:extLst>
          </p:cNvPr>
          <p:cNvSpPr txBox="1"/>
          <p:nvPr/>
        </p:nvSpPr>
        <p:spPr>
          <a:xfrm>
            <a:off x="576717" y="5402282"/>
            <a:ext cx="190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97979"/>
                </a:solidFill>
              </a:rPr>
              <a:t>Metabolic Disease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(902)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49D0F-8120-8243-8842-B9517DC7F222}"/>
              </a:ext>
            </a:extLst>
          </p:cNvPr>
          <p:cNvSpPr txBox="1"/>
          <p:nvPr/>
        </p:nvSpPr>
        <p:spPr>
          <a:xfrm>
            <a:off x="3464032" y="5391127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491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FFB60-1D4D-8B45-BF1A-E27616ACD22F}"/>
              </a:ext>
            </a:extLst>
          </p:cNvPr>
          <p:cNvSpPr txBox="1"/>
          <p:nvPr/>
        </p:nvSpPr>
        <p:spPr>
          <a:xfrm>
            <a:off x="6516299" y="3876091"/>
            <a:ext cx="155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Bone Healing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(1122)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A9E74-573E-F248-B4DD-104D3AC1AA88}"/>
              </a:ext>
            </a:extLst>
          </p:cNvPr>
          <p:cNvSpPr txBox="1"/>
          <p:nvPr/>
        </p:nvSpPr>
        <p:spPr>
          <a:xfrm>
            <a:off x="1739996" y="2887660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481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B03E2-06ED-F54E-9F6B-D0B4E8C21A97}"/>
              </a:ext>
            </a:extLst>
          </p:cNvPr>
          <p:cNvSpPr txBox="1"/>
          <p:nvPr/>
        </p:nvSpPr>
        <p:spPr>
          <a:xfrm>
            <a:off x="4703037" y="2424459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756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2743285" y="4060757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205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12695-A4C7-364B-8991-A515AB616766}"/>
              </a:ext>
            </a:extLst>
          </p:cNvPr>
          <p:cNvSpPr txBox="1"/>
          <p:nvPr/>
        </p:nvSpPr>
        <p:spPr>
          <a:xfrm>
            <a:off x="3195966" y="2819325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602BF9-C1BF-BD48-8B23-A5B6895BFA63}"/>
              </a:ext>
            </a:extLst>
          </p:cNvPr>
          <p:cNvSpPr txBox="1"/>
          <p:nvPr/>
        </p:nvSpPr>
        <p:spPr>
          <a:xfrm>
            <a:off x="4095668" y="3876091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8218-3093-DD4E-92AB-9F946FBED2A7}"/>
              </a:ext>
            </a:extLst>
          </p:cNvPr>
          <p:cNvSpPr txBox="1"/>
          <p:nvPr/>
        </p:nvSpPr>
        <p:spPr>
          <a:xfrm>
            <a:off x="3446873" y="3557585"/>
            <a:ext cx="61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92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F33B8-1A7A-BF4C-84A1-0CF7583509FD}"/>
              </a:ext>
            </a:extLst>
          </p:cNvPr>
          <p:cNvSpPr txBox="1"/>
          <p:nvPr/>
        </p:nvSpPr>
        <p:spPr>
          <a:xfrm>
            <a:off x="8261929" y="461740"/>
            <a:ext cx="37083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two most likely pathway selections from SomaLogic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Metabolic Disease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Inflammation and Immune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Screen selection for any obvious exclusion/inclusions based on bone fracture related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 for any additional inclusions based on previous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Original SOMA paper had lists of potential druggable targets, some with current drugs available (low hanging fruit if one of these hits)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19 of these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 and Sex correlated SOMAmers from original SOMA paper (~80 proteins)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with Luminex</a:t>
            </a:r>
          </a:p>
        </p:txBody>
      </p:sp>
    </p:spTree>
    <p:extLst>
      <p:ext uri="{BB962C8B-B14F-4D97-AF65-F5344CB8AC3E}">
        <p14:creationId xmlns:p14="http://schemas.microsoft.com/office/powerpoint/2010/main" val="25532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3871910" y="2326868"/>
            <a:ext cx="2557231" cy="255723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3871614" y="2338466"/>
            <a:ext cx="2553574" cy="2553574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5364268" y="772335"/>
            <a:ext cx="3721852" cy="3686568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1596396" y="3128744"/>
            <a:ext cx="2038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C88473"/>
                </a:solidFill>
              </a:rPr>
              <a:t>Combined Inflammation/ Immune Response</a:t>
            </a:r>
          </a:p>
          <a:p>
            <a:pPr lvl="0" algn="r"/>
            <a:r>
              <a:rPr lang="en-US" dirty="0">
                <a:solidFill>
                  <a:srgbClr val="C88473"/>
                </a:solidFill>
              </a:rPr>
              <a:t>AND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Metabolic Disease</a:t>
            </a:r>
          </a:p>
          <a:p>
            <a:pPr lvl="0" algn="r"/>
            <a:endParaRPr lang="en-US" dirty="0">
              <a:solidFill>
                <a:srgbClr val="C8847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FFB60-1D4D-8B45-BF1A-E27616ACD22F}"/>
              </a:ext>
            </a:extLst>
          </p:cNvPr>
          <p:cNvSpPr txBox="1"/>
          <p:nvPr/>
        </p:nvSpPr>
        <p:spPr>
          <a:xfrm>
            <a:off x="9101271" y="2077505"/>
            <a:ext cx="155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Bone Healing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(1122)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B03E2-06ED-F54E-9F6B-D0B4E8C21A97}"/>
              </a:ext>
            </a:extLst>
          </p:cNvPr>
          <p:cNvSpPr txBox="1"/>
          <p:nvPr/>
        </p:nvSpPr>
        <p:spPr>
          <a:xfrm>
            <a:off x="6886490" y="2279669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1030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4434605" y="3636575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205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E8218-3093-DD4E-92AB-9F946FBED2A7}"/>
              </a:ext>
            </a:extLst>
          </p:cNvPr>
          <p:cNvSpPr txBox="1"/>
          <p:nvPr/>
        </p:nvSpPr>
        <p:spPr>
          <a:xfrm>
            <a:off x="5575716" y="3142331"/>
            <a:ext cx="61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80842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4980061" y="1807255"/>
            <a:ext cx="3271254" cy="3271254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4956761" y="1775441"/>
            <a:ext cx="3307118" cy="3307118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4956761" y="1775441"/>
            <a:ext cx="3307118" cy="3307118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2725621" y="2551837"/>
            <a:ext cx="2038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C88473"/>
                </a:solidFill>
              </a:rPr>
              <a:t>Inflammation/ Immune Response</a:t>
            </a:r>
          </a:p>
          <a:p>
            <a:pPr lvl="0" algn="r"/>
            <a:r>
              <a:rPr lang="en-US" dirty="0"/>
              <a:t>AND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Metabolic Disease</a:t>
            </a:r>
          </a:p>
          <a:p>
            <a:pPr algn="r"/>
            <a:r>
              <a:rPr lang="en-US" dirty="0"/>
              <a:t>OR</a:t>
            </a:r>
          </a:p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Bone Healing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6180787" y="3244334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1327</a:t>
            </a:r>
          </a:p>
        </p:txBody>
      </p:sp>
    </p:spTree>
    <p:extLst>
      <p:ext uri="{BB962C8B-B14F-4D97-AF65-F5344CB8AC3E}">
        <p14:creationId xmlns:p14="http://schemas.microsoft.com/office/powerpoint/2010/main" val="94229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3109753" y="2212548"/>
            <a:ext cx="3716329" cy="3716329"/>
          </a:xfrm>
          <a:prstGeom prst="ellipse">
            <a:avLst/>
          </a:prstGeom>
          <a:solidFill>
            <a:srgbClr val="768AA5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6472821" y="2480392"/>
            <a:ext cx="2587473" cy="2587473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5587453" y="1013850"/>
            <a:ext cx="2179104" cy="2179104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943913" y="3036540"/>
            <a:ext cx="2038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C88473"/>
                </a:solidFill>
              </a:rPr>
              <a:t>Combined Inflammation/ Immune Response</a:t>
            </a:r>
          </a:p>
          <a:p>
            <a:pPr lvl="0" algn="r"/>
            <a:r>
              <a:rPr lang="en-US" dirty="0"/>
              <a:t>AND</a:t>
            </a:r>
          </a:p>
          <a:p>
            <a:pPr algn="r"/>
            <a:r>
              <a:rPr lang="en-US" dirty="0">
                <a:solidFill>
                  <a:srgbClr val="797979"/>
                </a:solidFill>
              </a:rPr>
              <a:t>Metabolic Disease</a:t>
            </a:r>
          </a:p>
          <a:p>
            <a:pPr algn="r"/>
            <a:r>
              <a:rPr lang="en-US" dirty="0"/>
              <a:t>AND</a:t>
            </a:r>
          </a:p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Bone Healing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4435257" y="3848593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1327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9730C-4BC1-9F4C-B240-D82B6AAB811B}"/>
              </a:ext>
            </a:extLst>
          </p:cNvPr>
          <p:cNvSpPr txBox="1"/>
          <p:nvPr/>
        </p:nvSpPr>
        <p:spPr>
          <a:xfrm>
            <a:off x="7873430" y="1305260"/>
            <a:ext cx="2107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897F"/>
                </a:solidFill>
              </a:rPr>
              <a:t>Previous Association with Sex </a:t>
            </a:r>
          </a:p>
          <a:p>
            <a:r>
              <a:rPr lang="en-US" dirty="0">
                <a:solidFill>
                  <a:srgbClr val="AA897F"/>
                </a:solidFill>
              </a:rPr>
              <a:t>(41)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3A980-F792-B24C-8A2C-C411FA7D07C7}"/>
              </a:ext>
            </a:extLst>
          </p:cNvPr>
          <p:cNvSpPr txBox="1"/>
          <p:nvPr/>
        </p:nvSpPr>
        <p:spPr>
          <a:xfrm>
            <a:off x="9247025" y="3571594"/>
            <a:ext cx="22954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3967C"/>
                </a:solidFill>
              </a:rPr>
              <a:t>Previous association with age </a:t>
            </a:r>
          </a:p>
          <a:p>
            <a:r>
              <a:rPr lang="en-US" dirty="0">
                <a:solidFill>
                  <a:srgbClr val="C3967C"/>
                </a:solidFill>
              </a:rPr>
              <a:t>(65)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6767B-C53D-B947-8F77-D4C95C953CE1}"/>
              </a:ext>
            </a:extLst>
          </p:cNvPr>
          <p:cNvSpPr txBox="1"/>
          <p:nvPr/>
        </p:nvSpPr>
        <p:spPr>
          <a:xfrm>
            <a:off x="5675485" y="2619152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9B2B5-939A-FF46-A7A1-66A6D76363D4}"/>
              </a:ext>
            </a:extLst>
          </p:cNvPr>
          <p:cNvSpPr txBox="1"/>
          <p:nvPr/>
        </p:nvSpPr>
        <p:spPr>
          <a:xfrm>
            <a:off x="6229436" y="3721755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BC51D-4247-854F-8F7F-982F58049745}"/>
              </a:ext>
            </a:extLst>
          </p:cNvPr>
          <p:cNvSpPr txBox="1"/>
          <p:nvPr/>
        </p:nvSpPr>
        <p:spPr>
          <a:xfrm>
            <a:off x="6709875" y="2667208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6873-8D79-0348-9D3B-4406A7E15006}"/>
              </a:ext>
            </a:extLst>
          </p:cNvPr>
          <p:cNvSpPr txBox="1"/>
          <p:nvPr/>
        </p:nvSpPr>
        <p:spPr>
          <a:xfrm>
            <a:off x="6239679" y="1766925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F3523-991A-1944-A0BE-32B1695E7309}"/>
              </a:ext>
            </a:extLst>
          </p:cNvPr>
          <p:cNvSpPr txBox="1"/>
          <p:nvPr/>
        </p:nvSpPr>
        <p:spPr>
          <a:xfrm>
            <a:off x="7407935" y="3715232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592075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789F0AA-8F65-7D49-8D92-6C9736D65FAF}"/>
              </a:ext>
            </a:extLst>
          </p:cNvPr>
          <p:cNvSpPr/>
          <p:nvPr/>
        </p:nvSpPr>
        <p:spPr>
          <a:xfrm rot="4374892">
            <a:off x="4237836" y="1598662"/>
            <a:ext cx="3716329" cy="3716329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2710599"/>
              <a:satOff val="100000"/>
              <a:lumOff val="-14706"/>
              <a:alphaOff val="0"/>
            </a:schemeClr>
          </a:fillRef>
          <a:effectRef idx="0">
            <a:schemeClr val="accent3">
              <a:alpha val="50000"/>
              <a:hueOff val="2710599"/>
              <a:satOff val="100000"/>
              <a:lumOff val="-14706"/>
              <a:alphaOff val="0"/>
            </a:schemeClr>
          </a:effectRef>
          <a:fontRef idx="minor">
            <a:schemeClr val="tx1"/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692BA5-45A2-B540-8E93-8384CF97FAA6}"/>
              </a:ext>
            </a:extLst>
          </p:cNvPr>
          <p:cNvSpPr/>
          <p:nvPr/>
        </p:nvSpPr>
        <p:spPr>
          <a:xfrm>
            <a:off x="4234656" y="1567656"/>
            <a:ext cx="3722688" cy="372268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38C171-86DD-C841-8B52-2187607E52FA}"/>
              </a:ext>
            </a:extLst>
          </p:cNvPr>
          <p:cNvSpPr/>
          <p:nvPr/>
        </p:nvSpPr>
        <p:spPr>
          <a:xfrm>
            <a:off x="4225259" y="1557188"/>
            <a:ext cx="3722688" cy="3722688"/>
          </a:xfrm>
          <a:prstGeom prst="ellipse">
            <a:avLst/>
          </a:prstGeom>
          <a:noFill/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542120"/>
              <a:satOff val="20000"/>
              <a:lumOff val="-2941"/>
              <a:alphaOff val="0"/>
            </a:schemeClr>
          </a:fillRef>
          <a:effectRef idx="0">
            <a:schemeClr val="accent3">
              <a:alpha val="50000"/>
              <a:hueOff val="542120"/>
              <a:satOff val="20000"/>
              <a:lumOff val="-2941"/>
              <a:alphaOff val="0"/>
            </a:schemeClr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AB9F9-D39F-DB46-9B5A-61B41568B73F}"/>
              </a:ext>
            </a:extLst>
          </p:cNvPr>
          <p:cNvSpPr txBox="1"/>
          <p:nvPr/>
        </p:nvSpPr>
        <p:spPr>
          <a:xfrm>
            <a:off x="2553742" y="3023278"/>
            <a:ext cx="140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dirty="0">
                <a:solidFill>
                  <a:srgbClr val="C88473"/>
                </a:solidFill>
              </a:rPr>
              <a:t>Combined Set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EA7D9-452A-814B-BAD1-19E98EDE38C1}"/>
              </a:ext>
            </a:extLst>
          </p:cNvPr>
          <p:cNvSpPr txBox="1"/>
          <p:nvPr/>
        </p:nvSpPr>
        <p:spPr>
          <a:xfrm>
            <a:off x="5657070" y="3273103"/>
            <a:ext cx="85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1327</a:t>
            </a:r>
          </a:p>
        </p:txBody>
      </p:sp>
    </p:spTree>
    <p:extLst>
      <p:ext uri="{BB962C8B-B14F-4D97-AF65-F5344CB8AC3E}">
        <p14:creationId xmlns:p14="http://schemas.microsoft.com/office/powerpoint/2010/main" val="1818309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10530</TotalTime>
  <Words>1084</Words>
  <Application>Microsoft Macintosh PowerPoint</Application>
  <PresentationFormat>Widescreen</PresentationFormat>
  <Paragraphs>206</Paragraphs>
  <Slides>18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Somalogic Selection Panel</vt:lpstr>
      <vt:lpstr>Wu Tsai Alliance </vt:lpstr>
      <vt:lpstr>Genny Romanowicz</vt:lpstr>
      <vt:lpstr>Genny Romanowicz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discuss as a group</vt:lpstr>
      <vt:lpstr>Popp Study</vt:lpstr>
      <vt:lpstr>Popp Study</vt:lpstr>
      <vt:lpstr>PowerPoint Presentation</vt:lpstr>
      <vt:lpstr>Possible hypothesis angles</vt:lpstr>
      <vt:lpstr>Considerations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HPA Update - SomaLogic</dc:title>
  <dc:creator>Romanowicz, Genevieve</dc:creator>
  <cp:lastModifiedBy>Ethan Dinh</cp:lastModifiedBy>
  <cp:revision>28</cp:revision>
  <dcterms:created xsi:type="dcterms:W3CDTF">2021-11-30T07:25:19Z</dcterms:created>
  <dcterms:modified xsi:type="dcterms:W3CDTF">2022-01-30T06:42:59Z</dcterms:modified>
</cp:coreProperties>
</file>